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61" r:id="rId5"/>
    <p:sldId id="260" r:id="rId6"/>
    <p:sldId id="277" r:id="rId7"/>
    <p:sldId id="259" r:id="rId8"/>
    <p:sldId id="276" r:id="rId9"/>
    <p:sldId id="280" r:id="rId10"/>
    <p:sldId id="281" r:id="rId11"/>
    <p:sldId id="278" r:id="rId12"/>
    <p:sldId id="262" r:id="rId13"/>
    <p:sldId id="291" r:id="rId14"/>
    <p:sldId id="279" r:id="rId15"/>
    <p:sldId id="290" r:id="rId16"/>
    <p:sldId id="275" r:id="rId17"/>
    <p:sldId id="282" r:id="rId18"/>
    <p:sldId id="283" r:id="rId19"/>
    <p:sldId id="274" r:id="rId20"/>
    <p:sldId id="285" r:id="rId21"/>
    <p:sldId id="268" r:id="rId22"/>
    <p:sldId id="286" r:id="rId23"/>
    <p:sldId id="293" r:id="rId24"/>
    <p:sldId id="294" r:id="rId25"/>
    <p:sldId id="295" r:id="rId26"/>
    <p:sldId id="287" r:id="rId27"/>
    <p:sldId id="296" r:id="rId28"/>
    <p:sldId id="297" r:id="rId29"/>
    <p:sldId id="298" r:id="rId30"/>
    <p:sldId id="284" r:id="rId31"/>
    <p:sldId id="271" r:id="rId32"/>
    <p:sldId id="272" r:id="rId33"/>
    <p:sldId id="269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68"/>
    <p:restoredTop sz="86395"/>
  </p:normalViewPr>
  <p:slideViewPr>
    <p:cSldViewPr snapToGrid="0" snapToObjects="1">
      <p:cViewPr varScale="1">
        <p:scale>
          <a:sx n="97" d="100"/>
          <a:sy n="97" d="100"/>
        </p:scale>
        <p:origin x="208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91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3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REST in peace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42" y="1425287"/>
            <a:ext cx="5157537" cy="1805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</a:t>
            </a:r>
            <a:r>
              <a:rPr lang="mr-IN" dirty="0" smtClean="0"/>
              <a:t>…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dirty="0" smtClean="0"/>
              <a:t>No real standard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dirty="0" smtClean="0"/>
              <a:t>Lot 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orderItems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product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imageUrl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shipment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status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45720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100" dirty="0"/>
              <a:t>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data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totalPrice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"23.93"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orderItems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[</a:t>
            </a:r>
            <a:br>
              <a:rPr lang="mr-IN" sz="1100" dirty="0"/>
            </a:br>
            <a:r>
              <a:rPr lang="mr-IN" sz="1100" dirty="0"/>
              <a:t>        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123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/>
              <a:t>        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234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 smtClean="0"/>
              <a:t>        }</a:t>
            </a:r>
            <a:br>
              <a:rPr lang="mr-IN" sz="1100" dirty="0" smtClean="0"/>
            </a:br>
            <a:r>
              <a:rPr lang="mr-IN" sz="1100" dirty="0" smtClean="0"/>
              <a:t>      ]</a:t>
            </a:r>
            <a:br>
              <a:rPr lang="mr-IN" sz="1100" dirty="0" smtClean="0"/>
            </a:br>
            <a:r>
              <a:rPr lang="mr-IN" sz="1100" dirty="0" smtClean="0"/>
              <a:t>    }</a:t>
            </a:r>
            <a:br>
              <a:rPr lang="mr-IN" sz="1100" dirty="0" smtClean="0"/>
            </a:br>
            <a:r>
              <a:rPr lang="mr-IN" sz="1100" dirty="0" smtClean="0"/>
              <a:t>  }</a:t>
            </a:r>
            <a:br>
              <a:rPr lang="mr-IN" sz="1100" dirty="0" smtClean="0"/>
            </a:br>
            <a:r>
              <a:rPr lang="mr-IN" sz="1100" dirty="0" smtClean="0"/>
              <a:t>}</a:t>
            </a:r>
            <a:endParaRPr lang="mr-IN" sz="1100" dirty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 definition options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dirty="0"/>
              <a:t>model your business domain as a </a:t>
            </a:r>
            <a:r>
              <a:rPr lang="en-GB" dirty="0" smtClean="0"/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implementation options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Code-first 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</a:t>
            </a:r>
            <a:r>
              <a:rPr lang="en-GB" dirty="0" smtClean="0"/>
              <a:t>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types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type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type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types: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special type: Query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Implementation </a:t>
            </a:r>
            <a:r>
              <a:rPr lang="en-GB" b="1" dirty="0" smtClean="0">
                <a:solidFill>
                  <a:schemeClr val="tx1"/>
                </a:solidFill>
              </a:rPr>
              <a:t>options / runtime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2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how </a:t>
            </a:r>
            <a:r>
              <a:rPr lang="en-GB" dirty="0" smtClean="0"/>
              <a:t>do you execute a Query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</a:t>
            </a:r>
            <a:r>
              <a:rPr lang="en-GB" dirty="0" smtClean="0"/>
              <a:t>shape of data </a:t>
            </a:r>
            <a:r>
              <a:rPr lang="en-GB" dirty="0" smtClean="0"/>
              <a:t>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runtime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(and or server)</a:t>
            </a:r>
          </a:p>
          <a:p>
            <a:pPr marL="285750" indent="-285750"/>
            <a:r>
              <a:rPr lang="en-GB" dirty="0" smtClean="0"/>
              <a:t>C</a:t>
            </a:r>
            <a:r>
              <a:rPr lang="en-GB" dirty="0"/>
              <a:t>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/>
              <a:t> </a:t>
            </a:r>
            <a:r>
              <a:rPr lang="en-GB" dirty="0" smtClean="0"/>
              <a:t>JavaScript </a:t>
            </a:r>
            <a:r>
              <a:rPr lang="en-GB" dirty="0"/>
              <a:t>PHP 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 side tools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 playground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/>
              <a:t>graphql</a:t>
            </a:r>
            <a:r>
              <a:rPr lang="en-GB" dirty="0"/>
              <a:t>-java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-java: core library for </a:t>
            </a:r>
            <a:r>
              <a:rPr lang="en-GB" dirty="0" err="1"/>
              <a:t>graphql</a:t>
            </a:r>
            <a:r>
              <a:rPr lang="en-GB" dirty="0"/>
              <a:t> query execution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-java-servlet: servlet 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-java-tools: schema first library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-spring-boot: Spring boot starter 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But also...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SPQR: code-first java library for Rapid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GraphQL-java</a:t>
            </a:r>
            <a:r>
              <a:rPr lang="nl-NL" dirty="0" smtClean="0"/>
              <a:t>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 err="1">
                <a:solidFill>
                  <a:srgbClr val="CC7832"/>
                </a:solidFill>
              </a:rPr>
              <a:t>val</a:t>
            </a:r>
            <a:r>
              <a:rPr lang="mr-IN" dirty="0">
                <a:solidFill>
                  <a:srgbClr val="CC7832"/>
                </a:solidFill>
              </a:rPr>
              <a:t> </a:t>
            </a:r>
            <a:r>
              <a:rPr lang="mr-IN" dirty="0" err="1"/>
              <a:t>queryType</a:t>
            </a:r>
            <a:r>
              <a:rPr lang="mr-IN" dirty="0"/>
              <a:t> = </a:t>
            </a:r>
            <a:r>
              <a:rPr lang="mr-IN" dirty="0" err="1"/>
              <a:t>GraphQLObjectType.newObject</a:t>
            </a:r>
            <a:r>
              <a:rPr lang="mr-IN" dirty="0"/>
              <a:t>()</a:t>
            </a:r>
            <a:br>
              <a:rPr lang="mr-IN" dirty="0"/>
            </a:br>
            <a:r>
              <a:rPr lang="mr-IN" dirty="0"/>
              <a:t>        .</a:t>
            </a:r>
            <a:r>
              <a:rPr lang="mr-IN" dirty="0" err="1"/>
              <a:t>name</a:t>
            </a:r>
            <a:r>
              <a:rPr lang="mr-IN" dirty="0"/>
              <a:t>(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</a:t>
            </a:r>
            <a:br>
              <a:rPr lang="mr-IN" dirty="0"/>
            </a:br>
            <a:r>
              <a:rPr lang="mr-IN" dirty="0"/>
              <a:t>        .</a:t>
            </a:r>
            <a:r>
              <a:rPr lang="mr-IN" dirty="0" err="1"/>
              <a:t>field</a:t>
            </a:r>
            <a:r>
              <a:rPr lang="mr-IN" dirty="0"/>
              <a:t>(</a:t>
            </a:r>
            <a:r>
              <a:rPr lang="mr-IN" dirty="0" err="1"/>
              <a:t>GraphQLFieldDefinition.newFieldDefinition</a:t>
            </a:r>
            <a:r>
              <a:rPr lang="mr-IN" dirty="0"/>
              <a:t>()</a:t>
            </a:r>
            <a:br>
              <a:rPr lang="mr-IN" dirty="0"/>
            </a:br>
            <a:r>
              <a:rPr lang="mr-IN" dirty="0"/>
              <a:t>                .</a:t>
            </a:r>
            <a:r>
              <a:rPr lang="mr-IN" dirty="0" err="1"/>
              <a:t>name</a:t>
            </a:r>
            <a:r>
              <a:rPr lang="mr-IN" dirty="0"/>
              <a:t>(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</a:t>
            </a:r>
            <a:br>
              <a:rPr lang="mr-IN" dirty="0"/>
            </a:br>
            <a:r>
              <a:rPr lang="mr-IN" dirty="0"/>
              <a:t>                .</a:t>
            </a:r>
            <a:r>
              <a:rPr lang="mr-IN" dirty="0" err="1"/>
              <a:t>argument</a:t>
            </a:r>
            <a:r>
              <a:rPr lang="mr-IN" dirty="0"/>
              <a:t>(</a:t>
            </a:r>
            <a:r>
              <a:rPr lang="mr-IN" dirty="0" err="1"/>
              <a:t>GraphQLArgument</a:t>
            </a:r>
            <a:r>
              <a:rPr lang="mr-IN" dirty="0"/>
              <a:t>(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 </a:t>
            </a:r>
            <a:r>
              <a:rPr lang="mr-IN" dirty="0" err="1"/>
              <a:t>Scalars.</a:t>
            </a:r>
            <a:r>
              <a:rPr lang="mr-IN" i="1" dirty="0" err="1">
                <a:solidFill>
                  <a:srgbClr val="9876AA"/>
                </a:solidFill>
              </a:rPr>
              <a:t>GraphQLLong</a:t>
            </a:r>
            <a:r>
              <a:rPr lang="mr-IN" dirty="0"/>
              <a:t>))</a:t>
            </a:r>
            <a:br>
              <a:rPr lang="mr-IN" dirty="0"/>
            </a:br>
            <a:r>
              <a:rPr lang="mr-IN" dirty="0"/>
              <a:t>                .</a:t>
            </a:r>
            <a:r>
              <a:rPr lang="mr-IN" dirty="0" err="1"/>
              <a:t>type</a:t>
            </a:r>
            <a:r>
              <a:rPr lang="mr-IN" dirty="0"/>
              <a:t>(</a:t>
            </a:r>
            <a:r>
              <a:rPr lang="mr-IN" dirty="0" err="1"/>
              <a:t>GraphQLObjectType.newObject</a:t>
            </a:r>
            <a:r>
              <a:rPr lang="mr-IN" dirty="0"/>
              <a:t>()</a:t>
            </a:r>
            <a:br>
              <a:rPr lang="mr-IN" dirty="0"/>
            </a:br>
            <a:r>
              <a:rPr lang="mr-IN" dirty="0"/>
              <a:t>                        .</a:t>
            </a:r>
            <a:r>
              <a:rPr lang="mr-IN" dirty="0" err="1"/>
              <a:t>name</a:t>
            </a:r>
            <a:r>
              <a:rPr lang="mr-IN" dirty="0"/>
              <a:t>(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</a:t>
            </a:r>
            <a:br>
              <a:rPr lang="mr-IN" dirty="0"/>
            </a:br>
            <a:r>
              <a:rPr lang="mr-IN" dirty="0"/>
              <a:t>                        .</a:t>
            </a:r>
            <a:r>
              <a:rPr lang="mr-IN" dirty="0" err="1"/>
              <a:t>field</a:t>
            </a:r>
            <a:r>
              <a:rPr lang="mr-IN" dirty="0"/>
              <a:t>(</a:t>
            </a:r>
            <a:r>
              <a:rPr lang="mr-IN" dirty="0" err="1"/>
              <a:t>GraphQLFieldDefinition.newFieldDefinition</a:t>
            </a:r>
            <a:r>
              <a:rPr lang="mr-IN" dirty="0"/>
              <a:t>()</a:t>
            </a:r>
            <a:br>
              <a:rPr lang="mr-IN" dirty="0"/>
            </a:br>
            <a:r>
              <a:rPr lang="mr-IN" dirty="0"/>
              <a:t>                                .</a:t>
            </a:r>
            <a:r>
              <a:rPr lang="mr-IN" dirty="0" err="1"/>
              <a:t>name</a:t>
            </a:r>
            <a:r>
              <a:rPr lang="mr-IN" dirty="0"/>
              <a:t>(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totalPrice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</a:t>
            </a:r>
            <a:br>
              <a:rPr lang="mr-IN" dirty="0"/>
            </a:br>
            <a:r>
              <a:rPr lang="mr-IN" dirty="0"/>
              <a:t>                                .</a:t>
            </a:r>
            <a:r>
              <a:rPr lang="mr-IN" dirty="0" err="1"/>
              <a:t>type</a:t>
            </a:r>
            <a:r>
              <a:rPr lang="mr-IN" dirty="0"/>
              <a:t>(</a:t>
            </a:r>
            <a:r>
              <a:rPr lang="mr-IN" dirty="0" err="1"/>
              <a:t>Scalars.</a:t>
            </a:r>
            <a:r>
              <a:rPr lang="mr-IN" i="1" dirty="0" err="1">
                <a:solidFill>
                  <a:srgbClr val="9876AA"/>
                </a:solidFill>
              </a:rPr>
              <a:t>GraphQLString</a:t>
            </a:r>
            <a:r>
              <a:rPr lang="mr-IN" dirty="0" smtClean="0"/>
              <a:t>))).</a:t>
            </a:r>
            <a:r>
              <a:rPr lang="mr-IN" dirty="0" err="1"/>
              <a:t>build</a:t>
            </a:r>
            <a:r>
              <a:rPr lang="mr-IN" dirty="0" smtClean="0"/>
              <a:t>()).</a:t>
            </a:r>
            <a:r>
              <a:rPr lang="mr-IN" dirty="0" err="1"/>
              <a:t>build</a:t>
            </a:r>
            <a:r>
              <a:rPr lang="mr-IN" dirty="0"/>
              <a:t>()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GraphQL-java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orderType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totalPrice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Scalars.</a:t>
            </a:r>
            <a:r>
              <a:rPr lang="nl-NL" i="1" dirty="0" err="1">
                <a:solidFill>
                  <a:srgbClr val="9876AA"/>
                </a:solidFill>
              </a:rPr>
              <a:t>GraphQLString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, </a:t>
            </a:r>
            <a:r>
              <a:rPr lang="nl-NL" dirty="0" err="1"/>
              <a:t>Scalars.</a:t>
            </a:r>
            <a:r>
              <a:rPr lang="nl-NL" i="1" dirty="0" err="1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GraphQL-java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executing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>// </a:t>
            </a:r>
            <a:r>
              <a:rPr lang="nl-NL" sz="1600" dirty="0" smtClean="0">
                <a:solidFill>
                  <a:srgbClr val="808080"/>
                </a:solidFill>
              </a:rPr>
              <a:t>Construct </a:t>
            </a:r>
            <a:r>
              <a:rPr lang="nl-NL" sz="1600" dirty="0" err="1" smtClean="0">
                <a:solidFill>
                  <a:srgbClr val="808080"/>
                </a:solidFill>
              </a:rPr>
              <a:t>the</a:t>
            </a:r>
            <a:r>
              <a:rPr lang="nl-NL" sz="1600" dirty="0" smtClean="0">
                <a:solidFill>
                  <a:srgbClr val="808080"/>
                </a:solidFill>
              </a:rPr>
              <a:t> type </a:t>
            </a:r>
            <a:r>
              <a:rPr lang="nl-NL" sz="1600" dirty="0" err="1" smtClean="0">
                <a:solidFill>
                  <a:srgbClr val="808080"/>
                </a:solidFill>
              </a:rPr>
              <a:t>graph</a:t>
            </a: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mr-IN" sz="1600" dirty="0" smtClean="0"/>
              <a:t>…</a:t>
            </a:r>
            <a:endParaRPr lang="nl-NL" sz="1600" dirty="0" smtClean="0">
              <a:solidFill>
                <a:srgbClr val="80808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80808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>// </a:t>
            </a:r>
            <a:r>
              <a:rPr lang="nl-NL" sz="1600" dirty="0" err="1">
                <a:solidFill>
                  <a:srgbClr val="808080"/>
                </a:solidFill>
              </a:rPr>
              <a:t>Create</a:t>
            </a:r>
            <a:r>
              <a:rPr lang="nl-NL" sz="1600" dirty="0">
                <a:solidFill>
                  <a:srgbClr val="808080"/>
                </a:solidFill>
              </a:rPr>
              <a:t> </a:t>
            </a:r>
            <a:r>
              <a:rPr lang="nl-NL" sz="1600" dirty="0" err="1">
                <a:solidFill>
                  <a:srgbClr val="808080"/>
                </a:solidFill>
              </a:rPr>
              <a:t>the</a:t>
            </a:r>
            <a:r>
              <a:rPr lang="nl-NL" sz="1600" dirty="0">
                <a:solidFill>
                  <a:srgbClr val="808080"/>
                </a:solidFill>
              </a:rPr>
              <a:t> </a:t>
            </a:r>
            <a:r>
              <a:rPr lang="nl-NL" sz="1600" dirty="0" err="1">
                <a:solidFill>
                  <a:srgbClr val="808080"/>
                </a:solidFill>
              </a:rPr>
              <a:t>executable</a:t>
            </a:r>
            <a:r>
              <a:rPr lang="nl-NL" sz="1600" dirty="0">
                <a:solidFill>
                  <a:srgbClr val="808080"/>
                </a:solidFill>
              </a:rPr>
              <a:t> schema</a:t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>// </a:t>
            </a:r>
            <a:r>
              <a:rPr lang="nl-NL" sz="1600" dirty="0" err="1">
                <a:solidFill>
                  <a:srgbClr val="808080"/>
                </a:solidFill>
              </a:rPr>
              <a:t>Build</a:t>
            </a:r>
            <a:r>
              <a:rPr lang="nl-NL" sz="1600" dirty="0">
                <a:solidFill>
                  <a:srgbClr val="808080"/>
                </a:solidFill>
              </a:rPr>
              <a:t> </a:t>
            </a:r>
            <a:r>
              <a:rPr lang="nl-NL" sz="1600" dirty="0" err="1">
                <a:solidFill>
                  <a:srgbClr val="808080"/>
                </a:solidFill>
              </a:rPr>
              <a:t>GraphQL</a:t>
            </a: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</a:t>
            </a:r>
            <a:r>
              <a:rPr lang="nl-NL" sz="1600" dirty="0"/>
              <a:t> 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>// </a:t>
            </a:r>
            <a:r>
              <a:rPr lang="nl-NL" sz="1600" dirty="0" err="1">
                <a:solidFill>
                  <a:srgbClr val="808080"/>
                </a:solidFill>
              </a:rPr>
              <a:t>Execute</a:t>
            </a:r>
            <a:r>
              <a:rPr lang="nl-NL" sz="1600" dirty="0">
                <a:solidFill>
                  <a:srgbClr val="808080"/>
                </a:solidFill>
              </a:rPr>
              <a:t> a query</a:t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executionResult</a:t>
            </a:r>
            <a:r>
              <a:rPr lang="nl-NL" sz="1600" dirty="0"/>
              <a:t> 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order(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: </a:t>
            </a:r>
            <a:r>
              <a:rPr lang="is-IS" sz="1600" dirty="0">
                <a:solidFill>
                  <a:srgbClr val="6A8759"/>
                </a:solidFill>
              </a:rPr>
              <a:t>4370307900</a:t>
            </a:r>
            <a:r>
              <a:rPr lang="nl-NL" sz="1600" dirty="0" smtClean="0">
                <a:solidFill>
                  <a:srgbClr val="6A8759"/>
                </a:solidFill>
              </a:rPr>
              <a:t>) </a:t>
            </a:r>
            <a:r>
              <a:rPr lang="nl-NL" sz="1600" dirty="0">
                <a:solidFill>
                  <a:srgbClr val="6A8759"/>
                </a:solidFill>
              </a:rPr>
              <a:t>{ 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 } </a:t>
            </a:r>
            <a:r>
              <a:rPr lang="nl-NL" sz="1600" dirty="0" smtClean="0">
                <a:solidFill>
                  <a:srgbClr val="6A8759"/>
                </a:solidFill>
              </a:rPr>
              <a:t>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graphql-java</a:t>
            </a:r>
            <a:r>
              <a:rPr lang="nl-NL" dirty="0" smtClean="0"/>
              <a:t>: </a:t>
            </a:r>
            <a:r>
              <a:rPr lang="nl-NL" dirty="0" err="1" smtClean="0"/>
              <a:t>DataFetcher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, </a:t>
            </a:r>
            <a:r>
              <a:rPr lang="nl-NL" dirty="0" err="1"/>
              <a:t>Scalars.</a:t>
            </a:r>
            <a:r>
              <a:rPr lang="nl-NL" i="1" dirty="0" err="1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executionResult</a:t>
            </a:r>
            <a:r>
              <a:rPr lang="nl-NL" dirty="0"/>
              <a:t> = </a:t>
            </a:r>
            <a:r>
              <a:rPr lang="nl-NL" dirty="0" err="1"/>
              <a:t>graphQL.execute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"{ order(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: </a:t>
            </a:r>
            <a:r>
              <a:rPr lang="is-IS" dirty="0">
                <a:solidFill>
                  <a:srgbClr val="6A8759"/>
                </a:solidFill>
              </a:rPr>
              <a:t>4370307900</a:t>
            </a:r>
            <a:r>
              <a:rPr lang="nl-NL" dirty="0">
                <a:solidFill>
                  <a:srgbClr val="6A8759"/>
                </a:solidFill>
              </a:rPr>
              <a:t>) { </a:t>
            </a:r>
            <a:r>
              <a:rPr lang="nl-NL" dirty="0" err="1">
                <a:solidFill>
                  <a:srgbClr val="6A8759"/>
                </a:solidFill>
              </a:rPr>
              <a:t>totalPrice</a:t>
            </a:r>
            <a:r>
              <a:rPr lang="nl-NL" dirty="0">
                <a:solidFill>
                  <a:srgbClr val="6A8759"/>
                </a:solidFill>
              </a:rPr>
              <a:t> } }"</a:t>
            </a:r>
            <a:r>
              <a:rPr lang="nl-NL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graphql-java</a:t>
            </a:r>
            <a:r>
              <a:rPr lang="nl-NL" dirty="0" smtClean="0"/>
              <a:t>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37" y="317283"/>
            <a:ext cx="2386263" cy="835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/>
              <a:t>options / runtime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nl-NL" dirty="0" err="1"/>
              <a:t>GraphQL</a:t>
            </a:r>
            <a:r>
              <a:rPr lang="nl-NL" dirty="0"/>
              <a:t>: </a:t>
            </a:r>
            <a:r>
              <a:rPr lang="nl-NL" dirty="0" smtClean="0"/>
              <a:t>TODO</a:t>
            </a:r>
            <a:endParaRPr lang="nl-NL" dirty="0"/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REST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GraphQL</a:t>
            </a:r>
            <a:endParaRPr lang="nl-NL" sz="1050" dirty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REST </a:t>
            </a:r>
            <a:r>
              <a:rPr lang="nl-NL" sz="900" dirty="0"/>
              <a:t>levels </a:t>
            </a:r>
            <a:endParaRPr lang="nl-NL" sz="900" dirty="0" smtClean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Under/over-</a:t>
            </a:r>
            <a:r>
              <a:rPr lang="nl-NL" sz="900" dirty="0" err="1" smtClean="0"/>
              <a:t>fetching</a:t>
            </a:r>
            <a:endParaRPr lang="nl-NL" sz="900" dirty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err="1" smtClean="0"/>
              <a:t>Expand</a:t>
            </a:r>
            <a:endParaRPr lang="nl-NL" sz="900" dirty="0" smtClean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Fields </a:t>
            </a:r>
            <a:r>
              <a:rPr lang="nl-NL" sz="900" dirty="0"/>
              <a:t>parameter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Introspection</a:t>
            </a:r>
            <a:r>
              <a:rPr lang="nl-NL" sz="1050" dirty="0"/>
              <a:t> is </a:t>
            </a:r>
            <a:r>
              <a:rPr lang="nl-NL" sz="1050" dirty="0" err="1"/>
              <a:t>formalised</a:t>
            </a:r>
            <a:r>
              <a:rPr lang="nl-NL" sz="1050" dirty="0"/>
              <a:t> (no swagger </a:t>
            </a:r>
            <a:r>
              <a:rPr lang="nl-NL" sz="1050" dirty="0" err="1"/>
              <a:t>etc</a:t>
            </a:r>
            <a:r>
              <a:rPr lang="nl-NL" sz="1050" dirty="0"/>
              <a:t> </a:t>
            </a:r>
            <a:r>
              <a:rPr lang="nl-NL" sz="1050" dirty="0" err="1"/>
              <a:t>needed</a:t>
            </a:r>
            <a:r>
              <a:rPr lang="nl-NL" sz="1050" dirty="0"/>
              <a:t>)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Type system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Build</a:t>
            </a:r>
            <a:r>
              <a:rPr lang="nl-NL" sz="1050" dirty="0"/>
              <a:t> in (</a:t>
            </a:r>
            <a:r>
              <a:rPr lang="nl-NL" sz="1050" dirty="0" err="1"/>
              <a:t>required</a:t>
            </a:r>
            <a:r>
              <a:rPr lang="nl-NL" sz="1050" dirty="0"/>
              <a:t>) types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Custom</a:t>
            </a:r>
            <a:r>
              <a:rPr lang="nl-NL" sz="1050" dirty="0"/>
              <a:t> </a:t>
            </a:r>
            <a:r>
              <a:rPr lang="nl-NL" sz="1050" dirty="0" err="1"/>
              <a:t>Scalar</a:t>
            </a:r>
            <a:r>
              <a:rPr lang="nl-NL" sz="1050" dirty="0"/>
              <a:t> types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Queries</a:t>
            </a:r>
            <a:r>
              <a:rPr lang="nl-NL" sz="1050" dirty="0"/>
              <a:t>, </a:t>
            </a:r>
            <a:r>
              <a:rPr lang="nl-NL" sz="1050" dirty="0" err="1"/>
              <a:t>mutations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subscriptions</a:t>
            </a:r>
            <a:endParaRPr lang="nl-NL" sz="1050" dirty="0"/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Microservice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aggregation</a:t>
            </a:r>
            <a:r>
              <a:rPr lang="nl-NL" sz="1050" dirty="0"/>
              <a:t> service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GraphQL</a:t>
            </a:r>
            <a:r>
              <a:rPr lang="nl-NL" sz="1050" dirty="0"/>
              <a:t> </a:t>
            </a:r>
            <a:r>
              <a:rPr lang="nl-NL" sz="1050" dirty="0" err="1"/>
              <a:t>servlet</a:t>
            </a:r>
            <a:r>
              <a:rPr lang="nl-NL" sz="1050" dirty="0"/>
              <a:t>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custom</a:t>
            </a:r>
            <a:r>
              <a:rPr lang="nl-NL" sz="1050" dirty="0"/>
              <a:t> </a:t>
            </a:r>
            <a:r>
              <a:rPr lang="nl-NL" sz="1050" dirty="0" err="1"/>
              <a:t>endpoint</a:t>
            </a:r>
            <a:endParaRPr lang="nl-NL" sz="105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  <a:endParaRPr lang="en-GB" dirty="0" smtClean="0"/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</a:t>
            </a:r>
            <a:r>
              <a:rPr lang="en-GB" dirty="0" smtClean="0"/>
              <a:t>trips when aggregating data</a:t>
            </a:r>
            <a:endParaRPr lang="en-GB" dirty="0" smtClean="0"/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(REST = architectural </a:t>
            </a:r>
            <a:r>
              <a:rPr lang="en-US" dirty="0"/>
              <a:t>style</a:t>
            </a:r>
            <a:r>
              <a:rPr lang="en-US" dirty="0" smtClean="0"/>
              <a:t>)</a:t>
            </a:r>
            <a:endParaRPr lang="en-US" dirty="0" smtClean="0"/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 smtClean="0"/>
              <a:t>The </a:t>
            </a:r>
            <a:r>
              <a:rPr lang="nl-NL" dirty="0" err="1" smtClean="0"/>
              <a:t>same</a:t>
            </a:r>
            <a:r>
              <a:rPr lang="nl-NL" dirty="0" smtClean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 smtClean="0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  </a:t>
            </a:r>
            <a:r>
              <a:rPr lang="en-US" dirty="0" smtClean="0"/>
              <a:t>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”</a:t>
            </a:r>
            <a:r>
              <a:rPr lang="en-US" dirty="0" smtClean="0">
                <a:solidFill>
                  <a:srgbClr val="6A8759"/>
                </a:solidFill>
              </a:rPr>
              <a:t>23</a:t>
            </a:r>
            <a:r>
              <a:rPr lang="mr-IN" dirty="0" smtClean="0">
                <a:solidFill>
                  <a:srgbClr val="6A8759"/>
                </a:solidFill>
              </a:rPr>
              <a:t>.9</a:t>
            </a:r>
            <a:r>
              <a:rPr lang="en-US" dirty="0" smtClean="0">
                <a:solidFill>
                  <a:srgbClr val="6A8759"/>
                </a:solidFill>
              </a:rPr>
              <a:t>3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6A8759"/>
                </a:solidFill>
              </a:rPr>
              <a:t/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2436</TotalTime>
  <Words>681</Words>
  <Application>Microsoft Macintosh PowerPoint</Application>
  <PresentationFormat>Diavoorstelling (16:9)</PresentationFormat>
  <Paragraphs>180</Paragraphs>
  <Slides>33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5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The same website…using GraphQL</vt:lpstr>
      <vt:lpstr>Consider this website…using REST (2)</vt:lpstr>
      <vt:lpstr>With REST we can solve this!</vt:lpstr>
      <vt:lpstr>But…</vt:lpstr>
      <vt:lpstr>The same website…using GraphQL</vt:lpstr>
      <vt:lpstr>GraphQL schema definition options</vt:lpstr>
      <vt:lpstr>GraphQL schema: defines the types</vt:lpstr>
      <vt:lpstr>GraphQL type definition</vt:lpstr>
      <vt:lpstr>GraphQL type definition</vt:lpstr>
      <vt:lpstr>GraphQL types: model the shape of your data</vt:lpstr>
      <vt:lpstr>GraphQL special type: Query</vt:lpstr>
      <vt:lpstr>Agenda</vt:lpstr>
      <vt:lpstr>GraphQL: how do you execute a Query</vt:lpstr>
      <vt:lpstr>GraphQL runtime</vt:lpstr>
      <vt:lpstr>GraphQL Java playground</vt:lpstr>
      <vt:lpstr>GraphQL-java: code-first, builder style</vt:lpstr>
      <vt:lpstr>GraphQL-java: code-first, reusable type</vt:lpstr>
      <vt:lpstr>GraphQL-java: code-first, executing</vt:lpstr>
      <vt:lpstr>graphql-java: DataFetcher</vt:lpstr>
      <vt:lpstr>graphql-java: schema-first</vt:lpstr>
      <vt:lpstr>graphql-java-tools: schema-first</vt:lpstr>
      <vt:lpstr>GraphiQL</vt:lpstr>
      <vt:lpstr>GraphQL Voyager</vt:lpstr>
      <vt:lpstr>Agenda</vt:lpstr>
      <vt:lpstr>Demo</vt:lpstr>
      <vt:lpstr>Links</vt:lpstr>
      <vt:lpstr>TODO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81</cp:revision>
  <cp:lastPrinted>2017-10-11T13:03:38Z</cp:lastPrinted>
  <dcterms:modified xsi:type="dcterms:W3CDTF">2017-10-11T20:21:28Z</dcterms:modified>
</cp:coreProperties>
</file>